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13"/>
  </p:notes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1" autoAdjust="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8EF8DE-D3CA-403B-A120-B172AB29776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3114999-1059-47D9-A778-1A6CF5578B79}">
      <dgm:prSet/>
      <dgm:spPr/>
      <dgm:t>
        <a:bodyPr/>
        <a:lstStyle/>
        <a:p>
          <a:r>
            <a:rPr lang="en-US" altLang="en-US" dirty="0"/>
            <a:t>Get </a:t>
          </a:r>
          <a:r>
            <a:rPr lang="en-US" altLang="en-US" b="1" dirty="0"/>
            <a:t>essential</a:t>
          </a:r>
          <a:r>
            <a:rPr lang="en-US" altLang="en-US" dirty="0"/>
            <a:t> knowledge on PowerPoint and Word</a:t>
          </a:r>
          <a:endParaRPr lang="tr-TR" altLang="en-US" dirty="0"/>
        </a:p>
      </dgm:t>
    </dgm:pt>
    <dgm:pt modelId="{8B76639A-E654-4BFE-AC26-EDC20E473652}" type="parTrans" cxnId="{49717BB1-3EB0-4D20-ACB2-F9310902B123}">
      <dgm:prSet/>
      <dgm:spPr/>
      <dgm:t>
        <a:bodyPr/>
        <a:lstStyle/>
        <a:p>
          <a:endParaRPr lang="tr-TR"/>
        </a:p>
      </dgm:t>
    </dgm:pt>
    <dgm:pt modelId="{9D510325-4105-468E-B9DD-44853AE33F57}" type="sibTrans" cxnId="{49717BB1-3EB0-4D20-ACB2-F9310902B123}">
      <dgm:prSet/>
      <dgm:spPr/>
      <dgm:t>
        <a:bodyPr/>
        <a:lstStyle/>
        <a:p>
          <a:endParaRPr lang="tr-TR"/>
        </a:p>
      </dgm:t>
    </dgm:pt>
    <dgm:pt modelId="{129FC02F-54A6-402F-9004-2A9FAF45C07B}">
      <dgm:prSet/>
      <dgm:spPr/>
      <dgm:t>
        <a:bodyPr/>
        <a:lstStyle/>
        <a:p>
          <a:r>
            <a:rPr lang="en-US" altLang="en-US" dirty="0"/>
            <a:t>Be given </a:t>
          </a:r>
          <a:r>
            <a:rPr lang="en-US" altLang="en-US" b="1" dirty="0"/>
            <a:t>in-depth</a:t>
          </a:r>
          <a:r>
            <a:rPr lang="en-US" altLang="en-US" dirty="0"/>
            <a:t> knowledge on Excel</a:t>
          </a:r>
          <a:endParaRPr lang="tr-TR" dirty="0"/>
        </a:p>
      </dgm:t>
    </dgm:pt>
    <dgm:pt modelId="{1A87AC15-079C-42D8-B9C9-8F5FF7211BA7}" type="parTrans" cxnId="{0234FF73-EF30-4353-9E44-FA74CD737E0A}">
      <dgm:prSet/>
      <dgm:spPr/>
      <dgm:t>
        <a:bodyPr/>
        <a:lstStyle/>
        <a:p>
          <a:endParaRPr lang="tr-TR"/>
        </a:p>
      </dgm:t>
    </dgm:pt>
    <dgm:pt modelId="{40AE16F6-3B1B-4FE5-88B3-9B5C5CA03C63}" type="sibTrans" cxnId="{0234FF73-EF30-4353-9E44-FA74CD737E0A}">
      <dgm:prSet/>
      <dgm:spPr/>
      <dgm:t>
        <a:bodyPr/>
        <a:lstStyle/>
        <a:p>
          <a:endParaRPr lang="tr-TR"/>
        </a:p>
      </dgm:t>
    </dgm:pt>
    <dgm:pt modelId="{26204309-062E-45AF-A2E7-E97B1FED6B4F}" type="pres">
      <dgm:prSet presAssocID="{608EF8DE-D3CA-403B-A120-B172AB297763}" presName="diagram" presStyleCnt="0">
        <dgm:presLayoutVars>
          <dgm:dir/>
          <dgm:resizeHandles val="exact"/>
        </dgm:presLayoutVars>
      </dgm:prSet>
      <dgm:spPr/>
    </dgm:pt>
    <dgm:pt modelId="{20443118-2AD1-49BB-B740-89D19C76DE7D}" type="pres">
      <dgm:prSet presAssocID="{53114999-1059-47D9-A778-1A6CF5578B79}" presName="node" presStyleLbl="node1" presStyleIdx="0" presStyleCnt="2">
        <dgm:presLayoutVars>
          <dgm:bulletEnabled val="1"/>
        </dgm:presLayoutVars>
      </dgm:prSet>
      <dgm:spPr/>
    </dgm:pt>
    <dgm:pt modelId="{4B566681-E8FC-4340-B885-92BA9FF2C8B3}" type="pres">
      <dgm:prSet presAssocID="{9D510325-4105-468E-B9DD-44853AE33F57}" presName="sibTrans" presStyleCnt="0"/>
      <dgm:spPr/>
    </dgm:pt>
    <dgm:pt modelId="{3FF64DB7-4A31-493D-87C3-C17039B92B7D}" type="pres">
      <dgm:prSet presAssocID="{129FC02F-54A6-402F-9004-2A9FAF45C07B}" presName="node" presStyleLbl="node1" presStyleIdx="1" presStyleCnt="2">
        <dgm:presLayoutVars>
          <dgm:bulletEnabled val="1"/>
        </dgm:presLayoutVars>
      </dgm:prSet>
      <dgm:spPr/>
    </dgm:pt>
  </dgm:ptLst>
  <dgm:cxnLst>
    <dgm:cxn modelId="{890A2A1B-88F6-4CD8-BCB4-CCA46AF2B458}" type="presOf" srcId="{129FC02F-54A6-402F-9004-2A9FAF45C07B}" destId="{3FF64DB7-4A31-493D-87C3-C17039B92B7D}" srcOrd="0" destOrd="0" presId="urn:microsoft.com/office/officeart/2005/8/layout/default"/>
    <dgm:cxn modelId="{0234FF73-EF30-4353-9E44-FA74CD737E0A}" srcId="{608EF8DE-D3CA-403B-A120-B172AB297763}" destId="{129FC02F-54A6-402F-9004-2A9FAF45C07B}" srcOrd="1" destOrd="0" parTransId="{1A87AC15-079C-42D8-B9C9-8F5FF7211BA7}" sibTransId="{40AE16F6-3B1B-4FE5-88B3-9B5C5CA03C63}"/>
    <dgm:cxn modelId="{49717BB1-3EB0-4D20-ACB2-F9310902B123}" srcId="{608EF8DE-D3CA-403B-A120-B172AB297763}" destId="{53114999-1059-47D9-A778-1A6CF5578B79}" srcOrd="0" destOrd="0" parTransId="{8B76639A-E654-4BFE-AC26-EDC20E473652}" sibTransId="{9D510325-4105-468E-B9DD-44853AE33F57}"/>
    <dgm:cxn modelId="{AEF3F9C9-B0B5-42E3-A10B-AEEE742712DE}" type="presOf" srcId="{53114999-1059-47D9-A778-1A6CF5578B79}" destId="{20443118-2AD1-49BB-B740-89D19C76DE7D}" srcOrd="0" destOrd="0" presId="urn:microsoft.com/office/officeart/2005/8/layout/default"/>
    <dgm:cxn modelId="{F1D882E5-5552-4DC6-A0FF-7DC3223D62DC}" type="presOf" srcId="{608EF8DE-D3CA-403B-A120-B172AB297763}" destId="{26204309-062E-45AF-A2E7-E97B1FED6B4F}" srcOrd="0" destOrd="0" presId="urn:microsoft.com/office/officeart/2005/8/layout/default"/>
    <dgm:cxn modelId="{F20235D9-9B91-4BE6-B646-80AC5D3F0679}" type="presParOf" srcId="{26204309-062E-45AF-A2E7-E97B1FED6B4F}" destId="{20443118-2AD1-49BB-B740-89D19C76DE7D}" srcOrd="0" destOrd="0" presId="urn:microsoft.com/office/officeart/2005/8/layout/default"/>
    <dgm:cxn modelId="{42B8850A-F177-4CC6-BFDD-00E6093A320A}" type="presParOf" srcId="{26204309-062E-45AF-A2E7-E97B1FED6B4F}" destId="{4B566681-E8FC-4340-B885-92BA9FF2C8B3}" srcOrd="1" destOrd="0" presId="urn:microsoft.com/office/officeart/2005/8/layout/default"/>
    <dgm:cxn modelId="{CC91908A-808A-42CE-9260-27E8E0CBFA77}" type="presParOf" srcId="{26204309-062E-45AF-A2E7-E97B1FED6B4F}" destId="{3FF64DB7-4A31-493D-87C3-C17039B92B7D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43118-2AD1-49BB-B740-89D19C76DE7D}">
      <dsp:nvSpPr>
        <dsp:cNvPr id="0" name=""/>
        <dsp:cNvSpPr/>
      </dsp:nvSpPr>
      <dsp:spPr>
        <a:xfrm>
          <a:off x="985" y="446595"/>
          <a:ext cx="3845346" cy="23072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3800" kern="1200" dirty="0"/>
            <a:t>Get </a:t>
          </a:r>
          <a:r>
            <a:rPr lang="en-US" altLang="en-US" sz="3800" b="1" kern="1200" dirty="0"/>
            <a:t>essential</a:t>
          </a:r>
          <a:r>
            <a:rPr lang="en-US" altLang="en-US" sz="3800" kern="1200" dirty="0"/>
            <a:t> knowledge on PowerPoint and Word</a:t>
          </a:r>
          <a:endParaRPr lang="tr-TR" altLang="en-US" sz="3800" kern="1200" dirty="0"/>
        </a:p>
      </dsp:txBody>
      <dsp:txXfrm>
        <a:off x="985" y="446595"/>
        <a:ext cx="3845346" cy="2307208"/>
      </dsp:txXfrm>
    </dsp:sp>
    <dsp:sp modelId="{3FF64DB7-4A31-493D-87C3-C17039B92B7D}">
      <dsp:nvSpPr>
        <dsp:cNvPr id="0" name=""/>
        <dsp:cNvSpPr/>
      </dsp:nvSpPr>
      <dsp:spPr>
        <a:xfrm>
          <a:off x="4230867" y="446595"/>
          <a:ext cx="3845346" cy="23072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3800" kern="1200" dirty="0"/>
            <a:t>Be given </a:t>
          </a:r>
          <a:r>
            <a:rPr lang="en-US" altLang="en-US" sz="3800" b="1" kern="1200" dirty="0"/>
            <a:t>in-depth</a:t>
          </a:r>
          <a:r>
            <a:rPr lang="en-US" altLang="en-US" sz="3800" kern="1200" dirty="0"/>
            <a:t> knowledge on Excel</a:t>
          </a:r>
          <a:endParaRPr lang="tr-TR" sz="3800" kern="1200" dirty="0"/>
        </a:p>
      </dsp:txBody>
      <dsp:txXfrm>
        <a:off x="4230867" y="446595"/>
        <a:ext cx="3845346" cy="2307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B423EE2D-C55F-4A50-A1FD-A478588006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6262757E-6335-4410-A256-AA2C31D286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DAFAC19-934D-4A78-83F1-1BD40FE2114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A99552DD-387E-4E49-95DF-A288C3CE30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371F6231-35B5-4785-BC5D-25132F8C14A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58F7E648-77F7-4476-BDFC-58DFA9F620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1695721-C1D7-49B2-B930-5F879167AE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95AFB8-5816-4E7C-99FE-4704B49DA7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5C31A-FF2F-4586-BC45-4ABA8BC48A97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154AE0-A382-4BE9-A06F-06C8E5E6F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B41842-9A31-4B8A-A309-F82B0FAD1C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FF940-839A-454C-9727-0B9A035F94B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74346412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0505B4-24E9-4BCD-96A0-A7A81CD320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CD872-984B-429E-809E-63D400F7136F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690FDB-A477-4D66-B87B-0F86745283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1DF7D6-424C-49F3-9B90-EFF38B5869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93D58-F1F1-4770-8E3A-8A89A02CD1E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74579457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596121-7134-44A0-9CB1-9DC9406FC2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D3D5B-BCB0-4C91-A543-DFEC80DD53CC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06035B-CB2A-45FD-A3C8-741F81411D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5803D9-B5FB-446D-AE86-2AC8C72EAB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DFFD0-68D3-4972-803D-025F310D8B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66238550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90B896-140A-46E1-800D-E177505AF0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E29C6-AFE7-43D2-A0F3-30833BB01B66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22DF17-9355-448A-8DBF-8090A3C4B9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262A4D-84BE-4206-879D-27A4AC59FB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2D455-03BF-40A7-BAD4-4E45DD84E48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0720369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66551C-1769-49DC-B866-E706EED98F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BCC2D-E5A8-454E-B9EE-E975AA65DF72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809D72-DA0E-4EEA-8830-D2878D7D69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49C859-E499-446B-B4A7-A974F0C118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C0676-6AF3-4A91-9D24-CEC86E6CC5C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25455818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EF488-3EC9-4012-A0D1-3CC32A6945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1A31E-A31B-4E2A-A4DD-4D31FC9551D8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05ECAA-037C-4330-B3A6-7F2119A9ED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A084F4-768C-487A-80E2-CAEE5E92D7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05E02-76FB-452D-B5BF-B430E566622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86833261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F798138-C253-4AF2-9B21-416E051742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6D02B-8D1E-4D53-ABE3-7E751D25A094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2516A7E-1F98-42A5-A3E4-EFD9757E5A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B81E908-53FA-49C8-A5D8-260C420A86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D20C9-D8AE-4297-9382-863AE760288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58824628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76FE89-5109-4355-AD5A-EDD6B10F2C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608B5-9AE8-4C7A-968B-DBEC975F6DD3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1C3260-E761-4E9C-B3AC-F8B9D0903F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E66F914-B2EF-45CF-AE42-B611AC0F14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85AA8-3F96-4B64-AA0C-3E561BB57A3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2638211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19C8B2-7F94-4653-B42B-522B9B2631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D0F2C-5BB1-47D9-B523-342941E3C619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0A8B019-B77B-499D-88BE-AEC7A30910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8B1BE73-D8F8-4486-A523-4C5282A9B9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B1D39-ED57-40A2-A068-27B82DBAE7D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49447765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2208E1-A6FD-4141-92FA-AABD6C4F37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B1AB9-D7CC-45EC-BF8C-E71EA8F795C7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D42378-D55D-4A24-AA5D-147776FCB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BFBC10-37FB-4677-B9CC-FA3F4EF013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AEE86-4156-4405-BD19-35215446A03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25697823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EEC50B-9E39-4F46-9E40-D4630CFBBC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24DE0-68A7-49B0-AF8C-6EA18663EDEB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039E22-0265-40E7-8866-0B699BF3FD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44A343-EEEC-4F86-BA24-98DACBFB6F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803B4-CBCD-47CB-A12B-7945C586590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01489921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51BBB87-8FFD-499C-ADD3-747442B83C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C5BAA8-BD30-4C39-A8DB-10C73BFED9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D93A6F8D-1F85-462D-BA54-85F315A0E1C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9C263E65-78FA-41EE-913C-B814D63846B0}" type="datetime1">
              <a:rPr lang="en-US"/>
              <a:pPr>
                <a:defRPr/>
              </a:pPr>
              <a:t>1/20/2026</a:t>
            </a:fld>
            <a:endParaRPr lang="tr-TR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53BF7636-7260-492C-8256-9CBA121A05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9B6331A3-5438-4677-8DBF-EAA850B8A0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E7A692C-FD7C-4E9B-8E2B-24DA52AAE87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ransition>
    <p:dissolve/>
  </p:transition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cfglobal.org/en/subjects/office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atm.bilkent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>
            <a:extLst>
              <a:ext uri="{FF2B5EF4-FFF2-40B4-BE49-F238E27FC236}">
                <a16:creationId xmlns:a16="http://schemas.microsoft.com/office/drawing/2014/main" id="{8998EEA8-87C3-48DB-B0FF-699350764D8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647AD2-7E71-4B39-9A9C-F4FF236765B3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D15399D5-EE94-4DCF-9A58-53A6ACCC35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3352800"/>
            <a:ext cx="8686800" cy="2057400"/>
          </a:xfrm>
        </p:spPr>
        <p:txBody>
          <a:bodyPr/>
          <a:lstStyle/>
          <a:p>
            <a:pPr eaLnBrk="1" hangingPunct="1"/>
            <a:r>
              <a:rPr lang="tr-TR" alt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Course Syllabus</a:t>
            </a:r>
            <a:br>
              <a:rPr lang="tr-TR" alt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</a:br>
            <a:r>
              <a:rPr lang="tr-TR" altLang="tr-TR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Business Computer Applications</a:t>
            </a:r>
            <a:br>
              <a:rPr lang="en-US" altLang="tr-T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</a:br>
            <a:r>
              <a:rPr lang="en-US" altLang="tr-TR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(</a:t>
            </a:r>
            <a:r>
              <a:rPr lang="tr-TR" altLang="tr-TR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CTIS 186</a:t>
            </a:r>
            <a:r>
              <a:rPr lang="en-US" altLang="tr-TR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)</a:t>
            </a:r>
          </a:p>
        </p:txBody>
      </p:sp>
      <p:pic>
        <p:nvPicPr>
          <p:cNvPr id="3076" name="Picture 8">
            <a:extLst>
              <a:ext uri="{FF2B5EF4-FFF2-40B4-BE49-F238E27FC236}">
                <a16:creationId xmlns:a16="http://schemas.microsoft.com/office/drawing/2014/main" id="{72B579D4-0428-4FB3-BFBE-3697BFD6B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8610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>
            <a:extLst>
              <a:ext uri="{FF2B5EF4-FFF2-40B4-BE49-F238E27FC236}">
                <a16:creationId xmlns:a16="http://schemas.microsoft.com/office/drawing/2014/main" id="{C58D89B2-ED91-45BE-A5D7-864BEAD8B9A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06FD4D-7F06-4B1B-A645-ACEF37A5FD6C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D71A4411-A149-467D-BD06-CE6A9C95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BC73D6-957C-4A5C-8657-46DF10A303EC}" type="slidenum">
              <a:rPr lang="tr-TR" altLang="tr-TR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tr-TR" altLang="tr-TR" sz="14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2C94E03-A2AE-4AB7-BCD1-EEE457DBCB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763000" cy="4724400"/>
          </a:xfrm>
        </p:spPr>
        <p:txBody>
          <a:bodyPr/>
          <a:lstStyle/>
          <a:p>
            <a:pPr algn="just" eaLnBrk="1" hangingPunct="1"/>
            <a:r>
              <a:rPr lang="en-US" altLang="tr-TR" sz="4400" b="1" dirty="0">
                <a:latin typeface="Times New Roman" panose="02020603050405020304" pitchFamily="18" charset="0"/>
              </a:rPr>
              <a:t>Week 09</a:t>
            </a:r>
            <a:r>
              <a:rPr lang="en-US" altLang="tr-TR" sz="4400" dirty="0">
                <a:latin typeface="Times New Roman" panose="02020603050405020304" pitchFamily="18" charset="0"/>
              </a:rPr>
              <a:t>:  </a:t>
            </a:r>
            <a:r>
              <a:rPr lang="tr-TR" altLang="tr-TR" sz="4400" dirty="0">
                <a:latin typeface="Times New Roman" panose="02020603050405020304" pitchFamily="18" charset="0"/>
              </a:rPr>
              <a:t>Mid-Semester Evaluation</a:t>
            </a:r>
          </a:p>
          <a:p>
            <a:pPr algn="just" eaLnBrk="1" hangingPunct="1"/>
            <a:r>
              <a:rPr lang="tr-TR" altLang="tr-TR" sz="4400" b="1" dirty="0">
                <a:latin typeface="Times New Roman" panose="02020603050405020304" pitchFamily="18" charset="0"/>
              </a:rPr>
              <a:t>Week 10</a:t>
            </a:r>
            <a:r>
              <a:rPr lang="tr-TR" altLang="tr-TR" sz="4400" dirty="0">
                <a:latin typeface="Times New Roman" panose="02020603050405020304" pitchFamily="18" charset="0"/>
              </a:rPr>
              <a:t>: Excel (Part I)</a:t>
            </a:r>
            <a:endParaRPr lang="en-US" altLang="tr-TR" sz="4400" dirty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tr-TR" sz="4400" b="1" dirty="0">
                <a:latin typeface="Times New Roman" panose="02020603050405020304" pitchFamily="18" charset="0"/>
              </a:rPr>
              <a:t>Week </a:t>
            </a:r>
            <a:r>
              <a:rPr lang="tr-TR" altLang="tr-TR" sz="4400" b="1" dirty="0">
                <a:latin typeface="Times New Roman" panose="02020603050405020304" pitchFamily="18" charset="0"/>
              </a:rPr>
              <a:t>11</a:t>
            </a:r>
            <a:r>
              <a:rPr lang="en-US" altLang="tr-TR" sz="4400" dirty="0">
                <a:latin typeface="Times New Roman" panose="02020603050405020304" pitchFamily="18" charset="0"/>
              </a:rPr>
              <a:t>: </a:t>
            </a:r>
            <a:r>
              <a:rPr lang="tr-TR" altLang="tr-TR" sz="4400" dirty="0">
                <a:latin typeface="Times New Roman" panose="02020603050405020304" pitchFamily="18" charset="0"/>
              </a:rPr>
              <a:t>Excel (Part II)</a:t>
            </a:r>
            <a:endParaRPr lang="en-US" altLang="tr-TR" sz="4400" dirty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tr-TR" sz="4400" b="1" dirty="0">
                <a:latin typeface="Times New Roman" panose="02020603050405020304" pitchFamily="18" charset="0"/>
              </a:rPr>
              <a:t>Week 1</a:t>
            </a:r>
            <a:r>
              <a:rPr lang="tr-TR" altLang="tr-TR" sz="4400" b="1" dirty="0">
                <a:latin typeface="Times New Roman" panose="02020603050405020304" pitchFamily="18" charset="0"/>
              </a:rPr>
              <a:t>2</a:t>
            </a:r>
            <a:r>
              <a:rPr lang="en-US" altLang="tr-TR" sz="4400" dirty="0">
                <a:latin typeface="Times New Roman" panose="02020603050405020304" pitchFamily="18" charset="0"/>
              </a:rPr>
              <a:t>: </a:t>
            </a:r>
            <a:r>
              <a:rPr lang="tr-TR" altLang="tr-TR" sz="4400" dirty="0">
                <a:latin typeface="Times New Roman" panose="02020603050405020304" pitchFamily="18" charset="0"/>
              </a:rPr>
              <a:t>Excel (Part III)</a:t>
            </a:r>
            <a:endParaRPr lang="en-US" altLang="tr-TR" sz="4400" dirty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tr-TR" sz="4400" b="1" dirty="0">
                <a:latin typeface="Times New Roman" panose="02020603050405020304" pitchFamily="18" charset="0"/>
              </a:rPr>
              <a:t>Week 1</a:t>
            </a:r>
            <a:r>
              <a:rPr lang="tr-TR" altLang="tr-TR" sz="4400" b="1" dirty="0">
                <a:latin typeface="Times New Roman" panose="02020603050405020304" pitchFamily="18" charset="0"/>
              </a:rPr>
              <a:t>3</a:t>
            </a:r>
            <a:r>
              <a:rPr lang="en-US" altLang="tr-TR" sz="4400" dirty="0">
                <a:latin typeface="Times New Roman" panose="02020603050405020304" pitchFamily="18" charset="0"/>
              </a:rPr>
              <a:t>:</a:t>
            </a:r>
            <a:r>
              <a:rPr lang="tr-TR" altLang="tr-TR" sz="4400" dirty="0">
                <a:latin typeface="Times New Roman" panose="02020603050405020304" pitchFamily="18" charset="0"/>
              </a:rPr>
              <a:t> Excel (Part IV</a:t>
            </a:r>
            <a:r>
              <a:rPr lang="en-US" altLang="tr-TR" sz="4400" dirty="0">
                <a:latin typeface="Times New Roman" panose="02020603050405020304" pitchFamily="18" charset="0"/>
              </a:rPr>
              <a:t>)</a:t>
            </a:r>
          </a:p>
          <a:p>
            <a:pPr algn="just" eaLnBrk="1" hangingPunct="1"/>
            <a:r>
              <a:rPr lang="tr-TR" altLang="tr-TR" sz="4400" b="1" dirty="0">
                <a:latin typeface="Times New Roman" panose="02020603050405020304" pitchFamily="18" charset="0"/>
              </a:rPr>
              <a:t>Week 14</a:t>
            </a:r>
            <a:r>
              <a:rPr lang="tr-TR" altLang="tr-TR" sz="4400" dirty="0">
                <a:latin typeface="Times New Roman" panose="02020603050405020304" pitchFamily="18" charset="0"/>
              </a:rPr>
              <a:t>: Overall Review</a:t>
            </a:r>
            <a:endParaRPr lang="en-US" altLang="tr-TR" sz="4400" dirty="0">
              <a:latin typeface="Times New Roman" panose="02020603050405020304" pitchFamily="18" charset="0"/>
            </a:endParaRPr>
          </a:p>
        </p:txBody>
      </p:sp>
      <p:sp>
        <p:nvSpPr>
          <p:cNvPr id="13317" name="Rectangle 4">
            <a:extLst>
              <a:ext uri="{FF2B5EF4-FFF2-40B4-BE49-F238E27FC236}">
                <a16:creationId xmlns:a16="http://schemas.microsoft.com/office/drawing/2014/main" id="{3744AFE6-F229-4437-B204-F044CB7EEC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tr-TR" sz="5400" b="1">
                <a:solidFill>
                  <a:schemeClr val="folHlink"/>
                </a:solidFill>
                <a:latin typeface="Times New Roman" panose="02020603050405020304" pitchFamily="18" charset="0"/>
              </a:rPr>
              <a:t>Weeks 9 through 1</a:t>
            </a:r>
            <a:r>
              <a:rPr lang="tr-TR" altLang="tr-TR" sz="5400" b="1">
                <a:solidFill>
                  <a:schemeClr val="folHlink"/>
                </a:solidFill>
                <a:latin typeface="Times New Roman" panose="02020603050405020304" pitchFamily="18" charset="0"/>
              </a:rPr>
              <a:t>4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>
            <a:extLst>
              <a:ext uri="{FF2B5EF4-FFF2-40B4-BE49-F238E27FC236}">
                <a16:creationId xmlns:a16="http://schemas.microsoft.com/office/drawing/2014/main" id="{21922E77-EF11-4628-99DA-1BD7534C5BF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F43C73-B3AE-497F-9F09-27BEA75BE2DC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A59F314E-CA75-4CA1-8521-DFB32B8A9A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tr-TR" sz="5400" b="1">
                <a:solidFill>
                  <a:schemeClr val="folHlink"/>
                </a:solidFill>
                <a:latin typeface="Times New Roman" panose="02020603050405020304" pitchFamily="18" charset="0"/>
              </a:rPr>
              <a:t>Final Exam</a:t>
            </a:r>
            <a:endParaRPr lang="en-US" altLang="tr-TR" sz="540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AF9F0A6-5609-47BD-84BE-A5083C90A1A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685800"/>
          </a:xfrm>
        </p:spPr>
        <p:txBody>
          <a:bodyPr/>
          <a:lstStyle/>
          <a:p>
            <a:pPr eaLnBrk="1" hangingPunct="1"/>
            <a:r>
              <a:rPr lang="en-US" altLang="tr-TR" sz="5400" b="1">
                <a:latin typeface="Times New Roman" panose="02020603050405020304" pitchFamily="18" charset="0"/>
              </a:rPr>
              <a:t>Semester Holiday!</a:t>
            </a:r>
          </a:p>
        </p:txBody>
      </p:sp>
      <p:pic>
        <p:nvPicPr>
          <p:cNvPr id="14341" name="Picture 4" descr="j0303470">
            <a:extLst>
              <a:ext uri="{FF2B5EF4-FFF2-40B4-BE49-F238E27FC236}">
                <a16:creationId xmlns:a16="http://schemas.microsoft.com/office/drawing/2014/main" id="{0E62C340-705A-4FC9-A16F-35ECB49EE1C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"/>
            <a:ext cx="4876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5" descr="j0158537">
            <a:extLst>
              <a:ext uri="{FF2B5EF4-FFF2-40B4-BE49-F238E27FC236}">
                <a16:creationId xmlns:a16="http://schemas.microsoft.com/office/drawing/2014/main" id="{82F73C95-3CEF-44E7-AF40-D631158AA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4953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2">
            <a:extLst>
              <a:ext uri="{FF2B5EF4-FFF2-40B4-BE49-F238E27FC236}">
                <a16:creationId xmlns:a16="http://schemas.microsoft.com/office/drawing/2014/main" id="{0E1F64E2-DA5B-4515-A2D3-70F95552A9B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8E170E-472E-4E0B-A552-319850F995D6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4099" name="Slide Number Placeholder 4">
            <a:extLst>
              <a:ext uri="{FF2B5EF4-FFF2-40B4-BE49-F238E27FC236}">
                <a16:creationId xmlns:a16="http://schemas.microsoft.com/office/drawing/2014/main" id="{F2CE94B4-29F7-4545-95C5-A2EC764C9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D549B0-F6D7-4B63-AB66-2CAB3D741AE8}" type="slidenum">
              <a:rPr lang="tr-TR" altLang="tr-TR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tr-TR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66B575D5-17A5-44D5-AA99-AEB920B092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5625" y="2590800"/>
            <a:ext cx="7772400" cy="2590800"/>
          </a:xfrm>
        </p:spPr>
        <p:txBody>
          <a:bodyPr/>
          <a:lstStyle/>
          <a:p>
            <a:pPr eaLnBrk="1" hangingPunct="1"/>
            <a:r>
              <a:rPr lang="en-US" altLang="tr-TR" sz="5400" b="1">
                <a:solidFill>
                  <a:srgbClr val="FF0000"/>
                </a:solidFill>
                <a:latin typeface="Times New Roman" panose="02020603050405020304" pitchFamily="18" charset="0"/>
              </a:rPr>
              <a:t>Course Description</a:t>
            </a:r>
            <a:endParaRPr lang="en-US" altLang="tr-TR" sz="5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101" name="Picture 6">
            <a:extLst>
              <a:ext uri="{FF2B5EF4-FFF2-40B4-BE49-F238E27FC236}">
                <a16:creationId xmlns:a16="http://schemas.microsoft.com/office/drawing/2014/main" id="{E8D755C2-341C-40C8-B8DB-76CD72433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"/>
            <a:ext cx="7315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>
            <a:extLst>
              <a:ext uri="{FF2B5EF4-FFF2-40B4-BE49-F238E27FC236}">
                <a16:creationId xmlns:a16="http://schemas.microsoft.com/office/drawing/2014/main" id="{C17605D5-9C63-41CB-9D7D-05987698054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9ECF53-F645-4ADE-89A8-7AE14047C3E8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C0BF3298-DE79-42DA-91ED-748A640BA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0DC9845-E6DF-4A28-91CA-02CEF2BE265F}" type="slidenum">
              <a:rPr lang="tr-TR" altLang="tr-TR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tr-TR" sz="1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B29D2DD-E84F-46AF-97D9-3838160B8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382000" cy="54864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en-US" dirty="0"/>
              <a:t>Aims</a:t>
            </a:r>
            <a:r>
              <a:rPr lang="en-US" altLang="en-US" dirty="0"/>
              <a:t> to acquaint students with basic computer application tools needed for advanced courses as well as for their business careers.</a:t>
            </a:r>
            <a:endParaRPr lang="tr-TR" altLang="en-US" dirty="0"/>
          </a:p>
          <a:p>
            <a:pPr algn="just" eaLnBrk="1" hangingPunct="1">
              <a:lnSpc>
                <a:spcPct val="80000"/>
              </a:lnSpc>
            </a:pPr>
            <a:r>
              <a:rPr lang="tr-TR" altLang="en-US" dirty="0"/>
              <a:t>Students</a:t>
            </a:r>
            <a:r>
              <a:rPr lang="en-US" altLang="en-US" dirty="0"/>
              <a:t> will</a:t>
            </a:r>
            <a:r>
              <a:rPr lang="tr-TR" altLang="en-US" dirty="0"/>
              <a:t>:</a:t>
            </a:r>
          </a:p>
          <a:p>
            <a:pPr marL="457200" lvl="1" indent="0" algn="just" eaLnBrk="1" hangingPunct="1">
              <a:lnSpc>
                <a:spcPct val="80000"/>
              </a:lnSpc>
              <a:buNone/>
            </a:pPr>
            <a:endParaRPr lang="en-US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454E703-8812-4E5E-8545-693F04BADB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1027408"/>
              </p:ext>
            </p:extLst>
          </p:nvPr>
        </p:nvGraphicFramePr>
        <p:xfrm>
          <a:off x="609600" y="2819400"/>
          <a:ext cx="80772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>
            <a:extLst>
              <a:ext uri="{FF2B5EF4-FFF2-40B4-BE49-F238E27FC236}">
                <a16:creationId xmlns:a16="http://schemas.microsoft.com/office/drawing/2014/main" id="{67FF07AC-2988-4C06-97D4-74F71344143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903EF3-F166-47AE-9E51-26B28C301F26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95E5B138-9A8B-4443-84DB-4B8E476E5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754263-0807-4C94-AAE7-F9F4DFE8A455}" type="slidenum">
              <a:rPr lang="tr-TR" altLang="tr-TR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tr-TR" sz="1400"/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80CCE42-0466-43B9-B5C4-55319EC7D8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47663"/>
            <a:ext cx="7772400" cy="503237"/>
          </a:xfrm>
        </p:spPr>
        <p:txBody>
          <a:bodyPr/>
          <a:lstStyle/>
          <a:p>
            <a:pPr eaLnBrk="1" hangingPunct="1"/>
            <a:r>
              <a:rPr lang="en-US" altLang="tr-TR" sz="5400" b="1">
                <a:solidFill>
                  <a:schemeClr val="folHlink"/>
                </a:solidFill>
                <a:latin typeface="Times New Roman" panose="02020603050405020304" pitchFamily="18" charset="0"/>
              </a:rPr>
              <a:t>Textbook</a:t>
            </a:r>
            <a:endParaRPr lang="en-US" altLang="tr-TR" sz="540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CCCC5D8-45A8-4040-AE49-5D3A3D6675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181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 dirty="0">
                <a:latin typeface="Times New Roman" pitchFamily="18" charset="0"/>
              </a:rPr>
              <a:t>Microsoft Office Manual from GCFGlobal </a:t>
            </a:r>
            <a:r>
              <a:rPr lang="tr-TR" alt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hlinkClick r:id="rId3"/>
              </a:rPr>
              <a:t>https://edu.gcfglobal.org/en/subjects/office</a:t>
            </a:r>
            <a:endParaRPr lang="en-US" altLang="tr-TR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</a:endParaRPr>
          </a:p>
          <a:p>
            <a:pPr algn="just" eaLnBrk="1" hangingPunct="1">
              <a:defRPr/>
            </a:pPr>
            <a:r>
              <a:rPr lang="tr-TR" altLang="tr-TR" sz="4000" dirty="0">
                <a:latin typeface="Times New Roman" pitchFamily="18" charset="0"/>
              </a:rPr>
              <a:t>Instructor’s</a:t>
            </a:r>
            <a:r>
              <a:rPr lang="en-US" altLang="tr-TR" sz="4000" dirty="0">
                <a:latin typeface="Times New Roman" pitchFamily="18" charset="0"/>
              </a:rPr>
              <a:t> Web Page :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n-US" altLang="tr-TR" sz="4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hlinkClick r:id="rId4"/>
              </a:rPr>
              <a:t>bilkent</a:t>
            </a:r>
            <a:r>
              <a:rPr lang="en-US" altLang="tr-TR" sz="4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.edu.tr/~</a:t>
            </a:r>
            <a:r>
              <a:rPr lang="tr-TR" altLang="tr-TR" sz="4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chafra</a:t>
            </a:r>
            <a:endParaRPr lang="en-US" altLang="tr-TR" sz="4000" b="1" u="sng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>
            <a:extLst>
              <a:ext uri="{FF2B5EF4-FFF2-40B4-BE49-F238E27FC236}">
                <a16:creationId xmlns:a16="http://schemas.microsoft.com/office/drawing/2014/main" id="{3306C2FB-694F-4D05-8A10-CB13A4D35A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8D5B9B-004C-43AE-8F26-7660E73E1723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0218564B-E598-42F7-B092-BDE1B98E4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D29F773-924A-462E-8D61-376D250AB112}" type="slidenum">
              <a:rPr lang="tr-TR" altLang="tr-TR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tr-TR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D872A2E0-7095-462E-9ADC-B3ED78D301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7225"/>
          </a:xfrm>
        </p:spPr>
        <p:txBody>
          <a:bodyPr/>
          <a:lstStyle/>
          <a:p>
            <a:pPr eaLnBrk="1" hangingPunct="1"/>
            <a:r>
              <a:rPr lang="en-US" altLang="tr-TR" sz="5400" b="1">
                <a:solidFill>
                  <a:schemeClr val="folHlink"/>
                </a:solidFill>
                <a:latin typeface="Times New Roman" panose="02020603050405020304" pitchFamily="18" charset="0"/>
              </a:rPr>
              <a:t>Grading</a:t>
            </a:r>
            <a:endParaRPr lang="en-US" altLang="tr-TR" sz="540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7D5DA45-0222-41F3-B9D0-73F397CA08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953000"/>
          </a:xfrm>
        </p:spPr>
        <p:txBody>
          <a:bodyPr/>
          <a:lstStyle/>
          <a:p>
            <a:pPr eaLnBrk="1" hangingPunct="1"/>
            <a:r>
              <a:rPr lang="en-US" altLang="tr-TR" sz="3600">
                <a:latin typeface="Times New Roman" panose="02020603050405020304" pitchFamily="18" charset="0"/>
              </a:rPr>
              <a:t>In-Class Attendance:		5</a:t>
            </a:r>
            <a:r>
              <a:rPr lang="tr-TR" altLang="tr-TR" sz="3600">
                <a:latin typeface="Times New Roman" panose="02020603050405020304" pitchFamily="18" charset="0"/>
              </a:rPr>
              <a:t> </a:t>
            </a:r>
            <a:r>
              <a:rPr lang="en-US" altLang="tr-TR" sz="3600">
                <a:latin typeface="Times New Roman" panose="02020603050405020304" pitchFamily="18" charset="0"/>
              </a:rPr>
              <a:t>%</a:t>
            </a:r>
          </a:p>
          <a:p>
            <a:pPr eaLnBrk="1" hangingPunct="1"/>
            <a:r>
              <a:rPr lang="en-US" altLang="tr-TR" sz="3600">
                <a:latin typeface="Times New Roman" panose="02020603050405020304" pitchFamily="18" charset="0"/>
              </a:rPr>
              <a:t>In-Class Participation:		5</a:t>
            </a:r>
            <a:r>
              <a:rPr lang="tr-TR" altLang="tr-TR" sz="3600">
                <a:latin typeface="Times New Roman" panose="02020603050405020304" pitchFamily="18" charset="0"/>
              </a:rPr>
              <a:t> </a:t>
            </a:r>
            <a:r>
              <a:rPr lang="en-US" altLang="tr-TR" sz="3600">
                <a:latin typeface="Times New Roman" panose="02020603050405020304" pitchFamily="18" charset="0"/>
              </a:rPr>
              <a:t>%</a:t>
            </a:r>
          </a:p>
          <a:p>
            <a:pPr eaLnBrk="1" hangingPunct="1"/>
            <a:r>
              <a:rPr lang="en-US" altLang="tr-TR" sz="3600">
                <a:latin typeface="Times New Roman" panose="02020603050405020304" pitchFamily="18" charset="0"/>
              </a:rPr>
              <a:t>Assignments</a:t>
            </a:r>
            <a:r>
              <a:rPr lang="tr-TR" altLang="tr-TR" sz="3600">
                <a:latin typeface="Times New Roman" panose="02020603050405020304" pitchFamily="18" charset="0"/>
              </a:rPr>
              <a:t> </a:t>
            </a:r>
            <a:r>
              <a:rPr lang="en-US" altLang="tr-TR" sz="3600">
                <a:latin typeface="Times New Roman" panose="02020603050405020304" pitchFamily="18" charset="0"/>
              </a:rPr>
              <a:t>:		</a:t>
            </a:r>
            <a:r>
              <a:rPr lang="tr-TR" altLang="tr-TR" sz="3600">
                <a:latin typeface="Times New Roman" panose="02020603050405020304" pitchFamily="18" charset="0"/>
              </a:rPr>
              <a:t>	25 </a:t>
            </a:r>
            <a:r>
              <a:rPr lang="en-US" altLang="tr-TR" sz="3600">
                <a:latin typeface="Times New Roman" panose="02020603050405020304" pitchFamily="18" charset="0"/>
              </a:rPr>
              <a:t>%</a:t>
            </a:r>
          </a:p>
          <a:p>
            <a:pPr eaLnBrk="1" hangingPunct="1"/>
            <a:r>
              <a:rPr lang="en-US" altLang="tr-TR" sz="3600">
                <a:latin typeface="Times New Roman" panose="02020603050405020304" pitchFamily="18" charset="0"/>
              </a:rPr>
              <a:t>Midterm Exam:			</a:t>
            </a:r>
            <a:r>
              <a:rPr lang="tr-TR" altLang="tr-TR" sz="3600">
                <a:latin typeface="Times New Roman" panose="02020603050405020304" pitchFamily="18" charset="0"/>
              </a:rPr>
              <a:t>30 </a:t>
            </a:r>
            <a:r>
              <a:rPr lang="en-US" altLang="tr-TR" sz="3600">
                <a:latin typeface="Times New Roman" panose="02020603050405020304" pitchFamily="18" charset="0"/>
              </a:rPr>
              <a:t>%</a:t>
            </a:r>
          </a:p>
          <a:p>
            <a:pPr eaLnBrk="1" hangingPunct="1"/>
            <a:r>
              <a:rPr lang="en-US" altLang="tr-TR" sz="3600">
                <a:latin typeface="Times New Roman" panose="02020603050405020304" pitchFamily="18" charset="0"/>
              </a:rPr>
              <a:t>Final Exam:				</a:t>
            </a:r>
            <a:r>
              <a:rPr lang="tr-TR" altLang="tr-TR" sz="3600">
                <a:latin typeface="Times New Roman" panose="02020603050405020304" pitchFamily="18" charset="0"/>
              </a:rPr>
              <a:t>35 </a:t>
            </a:r>
            <a:r>
              <a:rPr lang="en-US" altLang="tr-TR" sz="3600">
                <a:latin typeface="Times New Roman" panose="02020603050405020304" pitchFamily="18" charset="0"/>
              </a:rPr>
              <a:t>%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>
            <a:extLst>
              <a:ext uri="{FF2B5EF4-FFF2-40B4-BE49-F238E27FC236}">
                <a16:creationId xmlns:a16="http://schemas.microsoft.com/office/drawing/2014/main" id="{F38B9B7A-C9BF-4A84-BD91-8FA8726AFC5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F98D6E-4067-4E40-8E0C-43FE6831DAC6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533C2D0B-BBF6-4C75-9FF8-73B951365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C998F0-F978-4E7C-9A60-C168564C624E}" type="slidenum">
              <a:rPr lang="tr-TR" altLang="tr-TR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tr-TR" sz="14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B776FB52-64C7-4A51-845F-44B1B3FC9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1700" y="228600"/>
            <a:ext cx="7340600" cy="609600"/>
          </a:xfrm>
        </p:spPr>
        <p:txBody>
          <a:bodyPr/>
          <a:lstStyle/>
          <a:p>
            <a:pPr eaLnBrk="1" hangingPunct="1"/>
            <a:r>
              <a:rPr lang="en-US" altLang="tr-TR" sz="5400" b="1">
                <a:solidFill>
                  <a:schemeClr val="folHlink"/>
                </a:solidFill>
                <a:latin typeface="Times New Roman" panose="02020603050405020304" pitchFamily="18" charset="0"/>
              </a:rPr>
              <a:t>Things to Remember</a:t>
            </a:r>
            <a:endParaRPr lang="en-US" altLang="tr-TR" sz="540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A3D5814-D12B-4395-9D5E-F74EF9E55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51054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tr-TR">
                <a:latin typeface="Times New Roman" panose="02020603050405020304" pitchFamily="18" charset="0"/>
              </a:rPr>
              <a:t>Maximum </a:t>
            </a:r>
            <a:r>
              <a:rPr lang="en-US" altLang="tr-TR" b="1">
                <a:latin typeface="Times New Roman" panose="02020603050405020304" pitchFamily="18" charset="0"/>
              </a:rPr>
              <a:t>25</a:t>
            </a:r>
            <a:r>
              <a:rPr lang="tr-TR" altLang="tr-TR" b="1">
                <a:latin typeface="Times New Roman" panose="02020603050405020304" pitchFamily="18" charset="0"/>
              </a:rPr>
              <a:t> </a:t>
            </a:r>
            <a:r>
              <a:rPr lang="en-US" altLang="tr-TR" b="1">
                <a:latin typeface="Times New Roman" panose="02020603050405020304" pitchFamily="18" charset="0"/>
              </a:rPr>
              <a:t>%</a:t>
            </a:r>
            <a:r>
              <a:rPr lang="en-US" altLang="tr-TR">
                <a:latin typeface="Times New Roman" panose="02020603050405020304" pitchFamily="18" charset="0"/>
              </a:rPr>
              <a:t> Absenteeism</a:t>
            </a:r>
            <a:r>
              <a:rPr lang="tr-TR" altLang="tr-TR">
                <a:latin typeface="Times New Roman" panose="02020603050405020304" pitchFamily="18" charset="0"/>
              </a:rPr>
              <a:t> </a:t>
            </a:r>
            <a:r>
              <a:rPr lang="tr-TR" altLang="tr-TR">
                <a:latin typeface="Times New Roman" panose="02020603050405020304" pitchFamily="18" charset="0"/>
                <a:cs typeface="Times New Roman" panose="02020603050405020304" pitchFamily="18" charset="0"/>
              </a:rPr>
              <a:t>→ Max. </a:t>
            </a:r>
            <a:r>
              <a:rPr lang="tr-TR" altLang="tr-TR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tr-TR" altLang="tr-TR">
                <a:latin typeface="Times New Roman" panose="02020603050405020304" pitchFamily="18" charset="0"/>
                <a:cs typeface="Times New Roman" panose="02020603050405020304" pitchFamily="18" charset="0"/>
              </a:rPr>
              <a:t> Hrs. Abs.</a:t>
            </a:r>
            <a:endParaRPr lang="en-US" alt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tr-TR">
                <a:latin typeface="Times New Roman" panose="02020603050405020304" pitchFamily="18" charset="0"/>
              </a:rPr>
              <a:t>Come Prepared for Chapters that will be taught</a:t>
            </a:r>
            <a:r>
              <a:rPr lang="tr-TR" altLang="tr-TR">
                <a:latin typeface="Times New Roman" panose="02020603050405020304" pitchFamily="18" charset="0"/>
              </a:rPr>
              <a:t>.</a:t>
            </a:r>
            <a:endParaRPr lang="en-US" altLang="tr-TR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tr-TR">
                <a:latin typeface="Times New Roman" panose="02020603050405020304" pitchFamily="18" charset="0"/>
              </a:rPr>
              <a:t>Late Homework and</a:t>
            </a:r>
            <a:r>
              <a:rPr lang="tr-TR" altLang="tr-TR">
                <a:latin typeface="Times New Roman" panose="02020603050405020304" pitchFamily="18" charset="0"/>
              </a:rPr>
              <a:t> </a:t>
            </a:r>
            <a:r>
              <a:rPr lang="en-US" altLang="tr-TR">
                <a:latin typeface="Times New Roman" panose="02020603050405020304" pitchFamily="18" charset="0"/>
              </a:rPr>
              <a:t>/</a:t>
            </a:r>
            <a:r>
              <a:rPr lang="tr-TR" altLang="tr-TR">
                <a:latin typeface="Times New Roman" panose="02020603050405020304" pitchFamily="18" charset="0"/>
              </a:rPr>
              <a:t> </a:t>
            </a:r>
            <a:r>
              <a:rPr lang="en-US" altLang="tr-TR">
                <a:latin typeface="Times New Roman" panose="02020603050405020304" pitchFamily="18" charset="0"/>
              </a:rPr>
              <a:t>or Assignment </a:t>
            </a:r>
            <a:r>
              <a:rPr lang="en-US" altLang="tr-TR">
                <a:latin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altLang="tr-TR" b="1">
                <a:latin typeface="Times New Roman" panose="02020603050405020304" pitchFamily="18" charset="0"/>
                <a:sym typeface="Symbol" panose="05050102010706020507" pitchFamily="18" charset="2"/>
              </a:rPr>
              <a:t>0!</a:t>
            </a:r>
            <a:endParaRPr lang="tr-TR" altLang="tr-TR" b="1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Failing to attend </a:t>
            </a:r>
            <a:r>
              <a:rPr lang="tr-TR" altLang="tr-TR" sz="3600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75 %</a:t>
            </a:r>
            <a:r>
              <a:rPr lang="tr-TR" altLang="tr-TR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of class sessions and / or totaling less than </a:t>
            </a:r>
            <a:r>
              <a:rPr lang="tr-TR" altLang="tr-TR" sz="3600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35.75 / 65 </a:t>
            </a:r>
            <a:r>
              <a:rPr lang="tr-TR" altLang="tr-TR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(before final exam) would mean that student in question will NOT be allowed to be seated to Final Exam → </a:t>
            </a:r>
            <a:r>
              <a:rPr lang="tr-TR" altLang="tr-TR" sz="3600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FZ</a:t>
            </a:r>
            <a:r>
              <a:rPr lang="tr-TR" altLang="tr-TR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!</a:t>
            </a:r>
            <a:endParaRPr lang="en-US" altLang="tr-TR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2">
            <a:extLst>
              <a:ext uri="{FF2B5EF4-FFF2-40B4-BE49-F238E27FC236}">
                <a16:creationId xmlns:a16="http://schemas.microsoft.com/office/drawing/2014/main" id="{5B1445F9-9928-4EC6-8D5E-80E96EAC46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ED0378-4916-4EE0-859A-60C45B381293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10243" name="Slide Number Placeholder 4">
            <a:extLst>
              <a:ext uri="{FF2B5EF4-FFF2-40B4-BE49-F238E27FC236}">
                <a16:creationId xmlns:a16="http://schemas.microsoft.com/office/drawing/2014/main" id="{DE95A025-E3BD-4CB3-A5F9-9756689EF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BADD16-FD56-4205-8BFA-04429DBFC438}" type="slidenum">
              <a:rPr lang="tr-TR" altLang="tr-TR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tr-TR" sz="1400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F440F9F4-453C-4803-A9CA-5A79C2AB8A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0"/>
            <a:ext cx="7772400" cy="1447800"/>
          </a:xfrm>
        </p:spPr>
        <p:txBody>
          <a:bodyPr/>
          <a:lstStyle/>
          <a:p>
            <a:pPr eaLnBrk="1" hangingPunct="1"/>
            <a:r>
              <a:rPr lang="en-US" altLang="tr-TR" sz="5400" b="1">
                <a:solidFill>
                  <a:schemeClr val="folHlink"/>
                </a:solidFill>
                <a:latin typeface="Times New Roman" panose="02020603050405020304" pitchFamily="18" charset="0"/>
              </a:rPr>
              <a:t>Course Breakdown</a:t>
            </a:r>
            <a:endParaRPr lang="en-US" altLang="tr-TR" sz="540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45" name="Picture 3" descr="j0158621">
            <a:extLst>
              <a:ext uri="{FF2B5EF4-FFF2-40B4-BE49-F238E27FC236}">
                <a16:creationId xmlns:a16="http://schemas.microsoft.com/office/drawing/2014/main" id="{4064CB07-BDA3-4BCA-80C2-88FDE8E1F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"/>
            <a:ext cx="4191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>
            <a:extLst>
              <a:ext uri="{FF2B5EF4-FFF2-40B4-BE49-F238E27FC236}">
                <a16:creationId xmlns:a16="http://schemas.microsoft.com/office/drawing/2014/main" id="{CC6B5B45-CA5C-40D8-80D3-CABAABEE91C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0B0637-2C3F-4A35-BF7A-299BF6EBCD84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DE9798C1-56E0-49D8-BE62-F6E237223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B55F45-3AE6-4D6C-B008-ADDBDC43E3CE}" type="slidenum">
              <a:rPr lang="tr-TR" altLang="tr-TR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tr-TR" altLang="tr-TR" sz="1400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C8D6DFDD-6C97-43D5-AC5B-D2C47878B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810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tr-TR" sz="5400" b="1">
                <a:solidFill>
                  <a:schemeClr val="folHlink"/>
                </a:solidFill>
                <a:latin typeface="Times New Roman" panose="02020603050405020304" pitchFamily="18" charset="0"/>
              </a:rPr>
              <a:t>Weeks 1 through 7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052B5946-ED01-455F-9D22-FBB93504D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038687"/>
            <a:ext cx="8839200" cy="566691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tr-TR" sz="4400" b="1" dirty="0">
                <a:latin typeface="Times New Roman" panose="02020603050405020304" pitchFamily="18" charset="0"/>
              </a:rPr>
              <a:t>Week 01</a:t>
            </a:r>
            <a:r>
              <a:rPr lang="en-US" altLang="tr-TR" sz="4400" dirty="0">
                <a:latin typeface="Times New Roman" panose="02020603050405020304" pitchFamily="18" charset="0"/>
              </a:rPr>
              <a:t>: </a:t>
            </a:r>
            <a:r>
              <a:rPr lang="tr-TR" altLang="tr-TR" sz="4400" dirty="0">
                <a:latin typeface="Times New Roman" panose="02020603050405020304" pitchFamily="18" charset="0"/>
              </a:rPr>
              <a:t>PowerPoint (Part I)</a:t>
            </a:r>
            <a:endParaRPr lang="en-US" altLang="tr-TR" sz="4400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tr-TR" sz="4400" b="1" dirty="0">
                <a:latin typeface="Times New Roman" panose="02020603050405020304" pitchFamily="18" charset="0"/>
              </a:rPr>
              <a:t>Week 02</a:t>
            </a:r>
            <a:r>
              <a:rPr lang="en-US" altLang="tr-TR" sz="4400" dirty="0">
                <a:latin typeface="Times New Roman" panose="02020603050405020304" pitchFamily="18" charset="0"/>
              </a:rPr>
              <a:t>: </a:t>
            </a:r>
            <a:r>
              <a:rPr lang="tr-TR" altLang="tr-TR" sz="4400" dirty="0">
                <a:latin typeface="Times New Roman" panose="02020603050405020304" pitchFamily="18" charset="0"/>
              </a:rPr>
              <a:t>PowerPoint (Part II)</a:t>
            </a:r>
            <a:endParaRPr lang="en-US" altLang="tr-TR" sz="4400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tr-TR" sz="4400" b="1" dirty="0">
                <a:latin typeface="Times New Roman" panose="02020603050405020304" pitchFamily="18" charset="0"/>
              </a:rPr>
              <a:t>Week 03</a:t>
            </a:r>
            <a:r>
              <a:rPr lang="en-US" altLang="tr-TR" sz="4400" dirty="0">
                <a:latin typeface="Times New Roman" panose="02020603050405020304" pitchFamily="18" charset="0"/>
              </a:rPr>
              <a:t>: </a:t>
            </a:r>
            <a:r>
              <a:rPr lang="tr-TR" altLang="tr-TR" sz="4400" dirty="0">
                <a:latin typeface="Times New Roman" panose="02020603050405020304" pitchFamily="18" charset="0"/>
              </a:rPr>
              <a:t>PowerPoint (Part III</a:t>
            </a:r>
            <a:r>
              <a:rPr lang="en-US" altLang="tr-TR" sz="4400" dirty="0">
                <a:latin typeface="Times New Roman" panose="02020603050405020304" pitchFamily="18" charset="0"/>
              </a:rPr>
              <a:t> / IV</a:t>
            </a:r>
            <a:r>
              <a:rPr lang="tr-TR" altLang="tr-TR" sz="4400" dirty="0">
                <a:latin typeface="Times New Roman" panose="02020603050405020304" pitchFamily="18" charset="0"/>
              </a:rPr>
              <a:t>)</a:t>
            </a:r>
            <a:endParaRPr lang="en-US" altLang="tr-TR" sz="4400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tr-TR" sz="4400" b="1" dirty="0">
                <a:latin typeface="Times New Roman" panose="02020603050405020304" pitchFamily="18" charset="0"/>
              </a:rPr>
              <a:t>Week 04</a:t>
            </a:r>
            <a:r>
              <a:rPr lang="en-US" altLang="tr-TR" sz="4400" dirty="0">
                <a:latin typeface="Times New Roman" panose="02020603050405020304" pitchFamily="18" charset="0"/>
              </a:rPr>
              <a:t>: </a:t>
            </a:r>
            <a:r>
              <a:rPr lang="tr-TR" altLang="tr-TR" sz="4400" dirty="0">
                <a:latin typeface="Times New Roman" panose="02020603050405020304" pitchFamily="18" charset="0"/>
              </a:rPr>
              <a:t>Word (Part I)</a:t>
            </a:r>
            <a:endParaRPr lang="en-US" altLang="tr-TR" sz="4400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tr-TR" sz="4400" b="1" dirty="0">
                <a:latin typeface="Times New Roman" panose="02020603050405020304" pitchFamily="18" charset="0"/>
              </a:rPr>
              <a:t>Week 05</a:t>
            </a:r>
            <a:r>
              <a:rPr lang="en-US" altLang="tr-TR" sz="4400" dirty="0">
                <a:latin typeface="Times New Roman" panose="02020603050405020304" pitchFamily="18" charset="0"/>
              </a:rPr>
              <a:t>: </a:t>
            </a:r>
            <a:r>
              <a:rPr lang="tr-TR" altLang="tr-TR" sz="4400" dirty="0">
                <a:latin typeface="Times New Roman" panose="02020603050405020304" pitchFamily="18" charset="0"/>
              </a:rPr>
              <a:t>Word (Part II)</a:t>
            </a:r>
            <a:endParaRPr lang="en-US" altLang="tr-TR" sz="4400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tr-TR" sz="4400" b="1" dirty="0">
                <a:latin typeface="Times New Roman" panose="02020603050405020304" pitchFamily="18" charset="0"/>
              </a:rPr>
              <a:t>Week 06</a:t>
            </a:r>
            <a:r>
              <a:rPr lang="en-US" altLang="tr-TR" sz="4400" dirty="0">
                <a:latin typeface="Times New Roman" panose="02020603050405020304" pitchFamily="18" charset="0"/>
              </a:rPr>
              <a:t>: </a:t>
            </a:r>
            <a:r>
              <a:rPr lang="tr-TR" altLang="tr-TR" sz="4400" dirty="0">
                <a:latin typeface="Times New Roman" panose="02020603050405020304" pitchFamily="18" charset="0"/>
              </a:rPr>
              <a:t>Word (Part III)</a:t>
            </a:r>
            <a:endParaRPr lang="en-US" altLang="tr-TR" sz="4400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tr-TR" sz="4400" b="1" dirty="0">
                <a:latin typeface="Times New Roman" panose="02020603050405020304" pitchFamily="18" charset="0"/>
              </a:rPr>
              <a:t>Week 07</a:t>
            </a:r>
            <a:r>
              <a:rPr lang="en-US" altLang="tr-TR" sz="4400" dirty="0">
                <a:latin typeface="Times New Roman" panose="02020603050405020304" pitchFamily="18" charset="0"/>
              </a:rPr>
              <a:t>: </a:t>
            </a:r>
            <a:r>
              <a:rPr lang="tr-TR" altLang="tr-TR" sz="4400" dirty="0">
                <a:latin typeface="Times New Roman" panose="02020603050405020304" pitchFamily="18" charset="0"/>
              </a:rPr>
              <a:t>Revision</a:t>
            </a:r>
            <a:endParaRPr lang="en-US" altLang="tr-TR" sz="4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2">
            <a:extLst>
              <a:ext uri="{FF2B5EF4-FFF2-40B4-BE49-F238E27FC236}">
                <a16:creationId xmlns:a16="http://schemas.microsoft.com/office/drawing/2014/main" id="{484C66C7-218D-4C91-9EE1-847C26C5D5B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617EBF-BA6F-4178-B66B-2310ADE54BED}" type="datetime1">
              <a:rPr lang="en-US" altLang="tr-TR" sz="1400" smtClean="0"/>
              <a:pPr>
                <a:spcBef>
                  <a:spcPct val="0"/>
                </a:spcBef>
                <a:buFontTx/>
                <a:buNone/>
              </a:pPr>
              <a:t>1/20/2026</a:t>
            </a:fld>
            <a:endParaRPr lang="tr-TR" altLang="tr-TR" sz="1400"/>
          </a:p>
        </p:txBody>
      </p:sp>
      <p:sp>
        <p:nvSpPr>
          <p:cNvPr id="12291" name="Slide Number Placeholder 4">
            <a:extLst>
              <a:ext uri="{FF2B5EF4-FFF2-40B4-BE49-F238E27FC236}">
                <a16:creationId xmlns:a16="http://schemas.microsoft.com/office/drawing/2014/main" id="{1CD6EAAC-17ED-4F43-A193-73BA966ED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DF3EF0-4B89-40B0-B839-B90FE6E58555}" type="slidenum">
              <a:rPr lang="tr-TR" altLang="tr-TR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tr-TR" altLang="tr-TR" sz="1400"/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3E5ECDD2-4AA0-4159-958E-216716986E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590800"/>
            <a:ext cx="7772400" cy="1676400"/>
          </a:xfrm>
        </p:spPr>
        <p:txBody>
          <a:bodyPr/>
          <a:lstStyle/>
          <a:p>
            <a:pPr eaLnBrk="1" hangingPunct="1"/>
            <a:r>
              <a:rPr lang="en-US" altLang="tr-TR" sz="5400" b="1">
                <a:solidFill>
                  <a:schemeClr val="folHlink"/>
                </a:solidFill>
                <a:latin typeface="Times New Roman" panose="02020603050405020304" pitchFamily="18" charset="0"/>
              </a:rPr>
              <a:t>Midterm Examination</a:t>
            </a:r>
            <a:endParaRPr lang="en-US" altLang="tr-TR" sz="540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2293" name="Picture 4" descr="j0149769">
            <a:extLst>
              <a:ext uri="{FF2B5EF4-FFF2-40B4-BE49-F238E27FC236}">
                <a16:creationId xmlns:a16="http://schemas.microsoft.com/office/drawing/2014/main" id="{06B420D7-ED93-4915-95B7-84F364F0D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"/>
            <a:ext cx="5257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329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Default Design</vt:lpstr>
      <vt:lpstr>Course Syllabus Business Computer Applications (CTIS 186)</vt:lpstr>
      <vt:lpstr>Course Description</vt:lpstr>
      <vt:lpstr>PowerPoint Presentation</vt:lpstr>
      <vt:lpstr>Textbook</vt:lpstr>
      <vt:lpstr>Grading</vt:lpstr>
      <vt:lpstr>Things to Remember</vt:lpstr>
      <vt:lpstr>Course Breakdown</vt:lpstr>
      <vt:lpstr>Weeks 1 through 7</vt:lpstr>
      <vt:lpstr>Midterm Examination</vt:lpstr>
      <vt:lpstr>Weeks 9 through 14</vt:lpstr>
      <vt:lpstr>Final Exam</vt:lpstr>
    </vt:vector>
  </TitlesOfParts>
  <Company>bilkent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Office Operations (52 148)</dc:title>
  <dc:creator>bcc</dc:creator>
  <cp:lastModifiedBy>thm</cp:lastModifiedBy>
  <cp:revision>63</cp:revision>
  <dcterms:created xsi:type="dcterms:W3CDTF">2002-06-21T09:04:15Z</dcterms:created>
  <dcterms:modified xsi:type="dcterms:W3CDTF">2026-01-20T19:04:39Z</dcterms:modified>
</cp:coreProperties>
</file>